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1" r:id="rId2"/>
    <p:sldId id="349" r:id="rId3"/>
    <p:sldId id="350" r:id="rId4"/>
    <p:sldId id="351" r:id="rId5"/>
    <p:sldId id="360" r:id="rId6"/>
    <p:sldId id="361" r:id="rId7"/>
    <p:sldId id="362" r:id="rId8"/>
    <p:sldId id="352" r:id="rId9"/>
    <p:sldId id="353" r:id="rId10"/>
    <p:sldId id="354" r:id="rId11"/>
    <p:sldId id="359" r:id="rId12"/>
    <p:sldId id="355" r:id="rId13"/>
    <p:sldId id="356" r:id="rId14"/>
    <p:sldId id="364" r:id="rId15"/>
    <p:sldId id="365" r:id="rId16"/>
    <p:sldId id="366" r:id="rId17"/>
    <p:sldId id="363" r:id="rId18"/>
    <p:sldId id="260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1019">
          <p15:clr>
            <a:srgbClr val="A4A3A4"/>
          </p15:clr>
        </p15:guide>
        <p15:guide id="3" orient="horz" pos="1477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289" autoAdjust="0"/>
  </p:normalViewPr>
  <p:slideViewPr>
    <p:cSldViewPr snapToGrid="0" showGuides="1">
      <p:cViewPr varScale="1">
        <p:scale>
          <a:sx n="78" d="100"/>
          <a:sy n="78" d="100"/>
        </p:scale>
        <p:origin x="120" y="426"/>
      </p:cViewPr>
      <p:guideLst>
        <p:guide pos="3840"/>
        <p:guide orient="horz" pos="1019"/>
        <p:guide orient="horz" pos="1477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82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 descr="图片包含 户外, 树, 建筑物, 天空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9" b="29999"/>
          <a:stretch>
            <a:fillRect/>
          </a:stretch>
        </p:blipFill>
        <p:spPr/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160163" y="3378142"/>
            <a:ext cx="9871675" cy="1060855"/>
          </a:xfrm>
        </p:spPr>
        <p:txBody>
          <a:bodyPr/>
          <a:lstStyle/>
          <a:p>
            <a:r>
              <a:rPr lang="en-US" altLang="zh-CN" dirty="0"/>
              <a:t>Naïve gDocs</a:t>
            </a:r>
            <a:endParaRPr lang="zh-CN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C9F65FB5-5267-4E5A-BCF9-EA44443C8FA1}" type="datetime2">
              <a:rPr lang="zh-CN" altLang="en-US" smtClean="0"/>
              <a:t>2021年7月18日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3533140" y="5034280"/>
            <a:ext cx="5125720" cy="598805"/>
          </a:xfrm>
        </p:spPr>
        <p:txBody>
          <a:bodyPr/>
          <a:lstStyle/>
          <a:p>
            <a:r>
              <a:rPr lang="zh-CN" altLang="en-US" sz="1600" dirty="0"/>
              <a:t>江玙璠 朱益成 陈嘉轩 沈佳威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73931B-30C5-4147-A32F-2836666CD7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BF3C47-5DA6-4759-AC67-E944E9EE6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89C947-F100-44EC-A147-FA46863EED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DFS - Replication Consistency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DB7A0B-CBA9-434D-BBBE-625DF9D3A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4" y="922090"/>
            <a:ext cx="5309942" cy="48659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8933957-9892-4AB2-9284-7BFBC509E7BA}"/>
              </a:ext>
            </a:extLst>
          </p:cNvPr>
          <p:cNvSpPr txBox="1"/>
          <p:nvPr/>
        </p:nvSpPr>
        <p:spPr>
          <a:xfrm>
            <a:off x="6096000" y="1406477"/>
            <a:ext cx="530703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为了维持不同节点保存数据的一致性，每个 chunk 有一个当前的版本号 version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写时检查当前操作的版本号和本地的版本号大小关系是否符合要求，保证操作按版本顺序执行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Master </a:t>
            </a:r>
            <a:r>
              <a:rPr lang="zh-CN" altLang="en-US" sz="2000" dirty="0"/>
              <a:t>在 </a:t>
            </a:r>
            <a:r>
              <a:rPr lang="en-US" altLang="zh-CN" sz="2000" dirty="0"/>
              <a:t>Worker </a:t>
            </a:r>
            <a:r>
              <a:rPr lang="zh-CN" altLang="en-US" sz="2000" dirty="0"/>
              <a:t>某些 </a:t>
            </a:r>
            <a:r>
              <a:rPr lang="en-US" altLang="zh-CN" sz="2000" dirty="0"/>
              <a:t>chunk </a:t>
            </a:r>
            <a:r>
              <a:rPr lang="zh-CN" altLang="en-US" sz="2000" dirty="0"/>
              <a:t>的 </a:t>
            </a:r>
            <a:r>
              <a:rPr lang="en-US" altLang="zh-CN" sz="2000" dirty="0"/>
              <a:t>version </a:t>
            </a:r>
            <a:r>
              <a:rPr lang="zh-CN" altLang="en-US" sz="2000" dirty="0"/>
              <a:t>落后时，会将其从该 </a:t>
            </a:r>
            <a:r>
              <a:rPr lang="en-US" altLang="zh-CN" sz="2000" dirty="0"/>
              <a:t>chunk </a:t>
            </a:r>
            <a:r>
              <a:rPr lang="zh-CN" altLang="en-US" sz="2000" dirty="0"/>
              <a:t>的映射关系中去除，防止后续的操作读取到过时的数据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使用 </a:t>
            </a:r>
            <a:r>
              <a:rPr lang="en-US" altLang="zh-CN" sz="2000" dirty="0"/>
              <a:t>Two Phase Commit </a:t>
            </a:r>
            <a:r>
              <a:rPr lang="zh-CN" altLang="en-US" sz="2000" dirty="0"/>
              <a:t>做多个 </a:t>
            </a:r>
            <a:r>
              <a:rPr lang="en-US" altLang="zh-CN" sz="2000" dirty="0"/>
              <a:t>Worker </a:t>
            </a:r>
            <a:r>
              <a:rPr lang="zh-CN" altLang="en-US" sz="2000" dirty="0"/>
              <a:t>节点一致性的保证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25A6E5-A32A-4B34-9301-C870BE76FDCF}"/>
              </a:ext>
            </a:extLst>
          </p:cNvPr>
          <p:cNvSpPr txBox="1"/>
          <p:nvPr/>
        </p:nvSpPr>
        <p:spPr>
          <a:xfrm>
            <a:off x="2739853" y="5883336"/>
            <a:ext cx="142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2PC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60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9C40-B3B6-4F70-A454-8F65F19EB4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333F3E-89D2-4A97-99E3-743B1FB7DB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4967CA-D846-441F-B98B-D30A65F531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DFS - Concurrency Control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0FE748-6DB8-47CA-AC0E-24B51A098C69}"/>
              </a:ext>
            </a:extLst>
          </p:cNvPr>
          <p:cNvSpPr txBox="1"/>
          <p:nvPr/>
        </p:nvSpPr>
        <p:spPr>
          <a:xfrm>
            <a:off x="961533" y="1894788"/>
            <a:ext cx="1055802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并发问题包含两类，一类为 </a:t>
            </a:r>
            <a:r>
              <a:rPr lang="en-US" altLang="zh-CN" sz="2400" dirty="0"/>
              <a:t>Master/Worker/Client </a:t>
            </a:r>
            <a:r>
              <a:rPr lang="zh-CN" altLang="en-US" sz="2400" dirty="0"/>
              <a:t>进程中不同 </a:t>
            </a:r>
            <a:r>
              <a:rPr lang="en-US" altLang="zh-CN" sz="2400" dirty="0"/>
              <a:t>goroutine </a:t>
            </a:r>
            <a:r>
              <a:rPr lang="zh-CN" altLang="en-US" sz="2400" dirty="0"/>
              <a:t>的并发性问题，另一类是不同的 </a:t>
            </a:r>
            <a:r>
              <a:rPr lang="en-US" altLang="zh-CN" sz="2400" dirty="0"/>
              <a:t>Master </a:t>
            </a:r>
            <a:r>
              <a:rPr lang="zh-CN" altLang="en-US" sz="2400" dirty="0"/>
              <a:t>之间的并发一致性问题。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第一类：使用了 </a:t>
            </a:r>
            <a:r>
              <a:rPr lang="en-US" altLang="zh-CN" sz="2400" dirty="0"/>
              <a:t>Go </a:t>
            </a:r>
            <a:r>
              <a:rPr lang="zh-CN" altLang="en-US" sz="2400" dirty="0"/>
              <a:t>自带的</a:t>
            </a:r>
            <a:r>
              <a:rPr lang="zh-CN" altLang="en-US" sz="2400" b="1" dirty="0"/>
              <a:t>同步锁</a:t>
            </a:r>
            <a:r>
              <a:rPr lang="zh-CN" altLang="en-US" sz="2400" dirty="0"/>
              <a:t>机制和 </a:t>
            </a:r>
            <a:r>
              <a:rPr lang="en-US" altLang="zh-CN" sz="2400" dirty="0"/>
              <a:t>WaitGroup</a:t>
            </a:r>
            <a:r>
              <a:rPr lang="zh-CN" altLang="en-US" sz="2400" dirty="0"/>
              <a:t>机制</a:t>
            </a:r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第二类：利用 </a:t>
            </a:r>
            <a:r>
              <a:rPr lang="en-US" altLang="zh-CN" sz="2400" dirty="0"/>
              <a:t>Zookeeper </a:t>
            </a:r>
            <a:r>
              <a:rPr lang="zh-CN" altLang="en-US" sz="2400" dirty="0"/>
              <a:t>临时节点和 </a:t>
            </a:r>
            <a:r>
              <a:rPr lang="en-US" altLang="zh-CN" sz="2400" dirty="0"/>
              <a:t>watch </a:t>
            </a:r>
            <a:r>
              <a:rPr lang="zh-CN" altLang="en-US" sz="2400" dirty="0"/>
              <a:t>机制实现了一个粒度比较细的</a:t>
            </a:r>
            <a:r>
              <a:rPr lang="zh-CN" altLang="en-US" sz="2400" b="1" dirty="0"/>
              <a:t>分布式排号锁，</a:t>
            </a:r>
            <a:r>
              <a:rPr lang="zh-CN" altLang="en-US" sz="2400" dirty="0"/>
              <a:t>使用排号锁可以保证不同 </a:t>
            </a:r>
            <a:r>
              <a:rPr lang="en-US" altLang="zh-CN" sz="2400" dirty="0"/>
              <a:t>Master </a:t>
            </a:r>
            <a:r>
              <a:rPr lang="zh-CN" altLang="en-US" sz="2400" dirty="0"/>
              <a:t>之间的公平性，避免出现饿死（</a:t>
            </a:r>
            <a:r>
              <a:rPr lang="en-US" altLang="zh-CN" sz="2400" dirty="0"/>
              <a:t>starvation</a:t>
            </a:r>
            <a:r>
              <a:rPr lang="zh-CN" altLang="en-US" sz="2400" dirty="0"/>
              <a:t>）的情况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9158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17D8871-E43E-4EAB-ACC2-B1B6231C32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7F8B15-4F6A-49C6-B0B7-EDD211B979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BCB1D8-57E6-4C63-A7E9-01EEDFA197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9614645" cy="598488"/>
          </a:xfrm>
        </p:spPr>
        <p:txBody>
          <a:bodyPr/>
          <a:lstStyle/>
          <a:p>
            <a:r>
              <a:rPr lang="en-US" altLang="zh-CN" dirty="0"/>
              <a:t>DFS - Fault Tolerance &amp; Failure Recovery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1B98DB-2052-4EA0-8626-DAABF8423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2" y="1128711"/>
            <a:ext cx="7362825" cy="46005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B2DBFC-CDD6-49B8-8449-1D24FB3234FE}"/>
              </a:ext>
            </a:extLst>
          </p:cNvPr>
          <p:cNvSpPr txBox="1"/>
          <p:nvPr/>
        </p:nvSpPr>
        <p:spPr>
          <a:xfrm>
            <a:off x="2941508" y="5846520"/>
            <a:ext cx="262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 </a:t>
            </a:r>
            <a:r>
              <a:rPr lang="zh-CN" altLang="en-US" dirty="0"/>
              <a:t>与崩溃恢复一致性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10AC76-13FF-4B38-A350-CD3A8A23E6FA}"/>
              </a:ext>
            </a:extLst>
          </p:cNvPr>
          <p:cNvSpPr txBox="1"/>
          <p:nvPr/>
        </p:nvSpPr>
        <p:spPr>
          <a:xfrm>
            <a:off x="8063277" y="2644168"/>
            <a:ext cx="3896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利用 </a:t>
            </a:r>
            <a:r>
              <a:rPr lang="en-US" altLang="zh-CN" sz="2400" dirty="0"/>
              <a:t>Log</a:t>
            </a:r>
            <a:r>
              <a:rPr lang="zh-CN" altLang="en-US" sz="2400" dirty="0"/>
              <a:t>（日志）和 </a:t>
            </a:r>
            <a:r>
              <a:rPr lang="en-US" altLang="zh-CN" sz="2400" dirty="0"/>
              <a:t>Checkpoint </a:t>
            </a:r>
            <a:r>
              <a:rPr lang="zh-CN" altLang="en-US" sz="2400" dirty="0"/>
              <a:t>的机制实现了 </a:t>
            </a:r>
            <a:r>
              <a:rPr lang="en-US" altLang="zh-CN" sz="2400" dirty="0"/>
              <a:t>Worker </a:t>
            </a:r>
            <a:r>
              <a:rPr lang="zh-CN" altLang="en-US" sz="2400" dirty="0"/>
              <a:t>节点的错误恢复和崩溃一致性。</a:t>
            </a:r>
          </a:p>
        </p:txBody>
      </p:sp>
    </p:spTree>
    <p:extLst>
      <p:ext uri="{BB962C8B-B14F-4D97-AF65-F5344CB8AC3E}">
        <p14:creationId xmlns:p14="http://schemas.microsoft.com/office/powerpoint/2010/main" val="150028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6D5FBC-75BD-46DA-8269-B4A6A2FAD2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F1D18F-A645-4B9B-99A7-2F11FC9A0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11B942-807D-41E0-9851-40EAA69E6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10029424" cy="598488"/>
          </a:xfrm>
        </p:spPr>
        <p:txBody>
          <a:bodyPr/>
          <a:lstStyle/>
          <a:p>
            <a:r>
              <a:rPr lang="en-US" altLang="zh-CN" dirty="0"/>
              <a:t>DFS – Heartbeat&amp;Load </a:t>
            </a:r>
            <a:r>
              <a:rPr lang="en-US" altLang="zh-CN" dirty="0" err="1"/>
              <a:t>Balance&amp;Scalability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2BF583-6E0C-42CB-9E57-B1C6B9CDD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5" y="1534437"/>
            <a:ext cx="5736739" cy="42945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BDC2A1-D504-4E57-935D-821E2A1CDAA3}"/>
              </a:ext>
            </a:extLst>
          </p:cNvPr>
          <p:cNvSpPr txBox="1"/>
          <p:nvPr/>
        </p:nvSpPr>
        <p:spPr>
          <a:xfrm>
            <a:off x="1415002" y="5852577"/>
            <a:ext cx="522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Heartbeat</a:t>
            </a:r>
            <a:r>
              <a:rPr lang="zh-CN" altLang="en-US" dirty="0"/>
              <a:t>、</a:t>
            </a:r>
            <a:r>
              <a:rPr lang="en-US" altLang="zh-CN" dirty="0"/>
              <a:t>Load Balance</a:t>
            </a:r>
            <a:r>
              <a:rPr lang="zh-CN" altLang="en-US" dirty="0"/>
              <a:t>、</a:t>
            </a:r>
            <a:r>
              <a:rPr lang="en-US" altLang="zh-CN" dirty="0"/>
              <a:t>Scalability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A0E742-90CE-4932-A63E-725EB6535354}"/>
              </a:ext>
            </a:extLst>
          </p:cNvPr>
          <p:cNvSpPr txBox="1"/>
          <p:nvPr/>
        </p:nvSpPr>
        <p:spPr>
          <a:xfrm>
            <a:off x="6358125" y="1141552"/>
            <a:ext cx="57176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实现了 </a:t>
            </a:r>
            <a:r>
              <a:rPr lang="en-US" altLang="zh-CN" sz="2000" dirty="0"/>
              <a:t>Master </a:t>
            </a:r>
            <a:r>
              <a:rPr lang="zh-CN" altLang="en-US" sz="2000" dirty="0"/>
              <a:t>和 </a:t>
            </a:r>
            <a:r>
              <a:rPr lang="en-US" altLang="zh-CN" sz="2000" dirty="0"/>
              <a:t>Worker </a:t>
            </a:r>
            <a:r>
              <a:rPr lang="zh-CN" altLang="en-US" sz="2000" dirty="0"/>
              <a:t>之间的 </a:t>
            </a:r>
            <a:r>
              <a:rPr lang="en-US" altLang="zh-CN" sz="2000" dirty="0"/>
              <a:t>Heartbeat </a:t>
            </a:r>
            <a:r>
              <a:rPr lang="zh-CN" altLang="en-US" sz="2000" dirty="0"/>
              <a:t>机制。</a:t>
            </a:r>
            <a:r>
              <a:rPr lang="en-US" altLang="zh-CN" sz="2000" dirty="0"/>
              <a:t>Master </a:t>
            </a:r>
            <a:r>
              <a:rPr lang="zh-CN" altLang="en-US" sz="2000" dirty="0"/>
              <a:t>节点定时获取 </a:t>
            </a:r>
            <a:r>
              <a:rPr lang="en-US" altLang="zh-CN" sz="2000" dirty="0"/>
              <a:t>Worker </a:t>
            </a:r>
            <a:r>
              <a:rPr lang="zh-CN" altLang="en-US" sz="2000" dirty="0"/>
              <a:t>节点当前的状态，并维护 </a:t>
            </a:r>
            <a:r>
              <a:rPr lang="en-US" altLang="zh-CN" sz="2000" dirty="0"/>
              <a:t>Chunk-Worker </a:t>
            </a:r>
            <a:r>
              <a:rPr lang="zh-CN" altLang="en-US" sz="2000" dirty="0"/>
              <a:t>的映射表。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当有 </a:t>
            </a:r>
            <a:r>
              <a:rPr lang="en-US" altLang="zh-CN" sz="2000" dirty="0"/>
              <a:t>Worker </a:t>
            </a:r>
            <a:r>
              <a:rPr lang="zh-CN" altLang="en-US" sz="2000" dirty="0"/>
              <a:t>节点不可用或版本过时，</a:t>
            </a:r>
            <a:r>
              <a:rPr lang="en-US" altLang="zh-CN" sz="2000" dirty="0"/>
              <a:t>Master </a:t>
            </a:r>
            <a:r>
              <a:rPr lang="zh-CN" altLang="en-US" sz="2000" dirty="0"/>
              <a:t>就会从</a:t>
            </a:r>
            <a:r>
              <a:rPr lang="en-US" altLang="zh-CN" sz="2000" dirty="0"/>
              <a:t>Chunk-Worker </a:t>
            </a:r>
            <a:r>
              <a:rPr lang="zh-CN" altLang="en-US" sz="2000" dirty="0"/>
              <a:t>的映射中将其去掉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借助</a:t>
            </a:r>
            <a:r>
              <a:rPr lang="en-US" altLang="zh-CN" sz="2000" dirty="0"/>
              <a:t>Heartbeat </a:t>
            </a:r>
            <a:r>
              <a:rPr lang="zh-CN" altLang="en-US" sz="2000" dirty="0"/>
              <a:t>机制，</a:t>
            </a:r>
            <a:r>
              <a:rPr lang="en-US" altLang="zh-CN" sz="2000" dirty="0"/>
              <a:t>Master </a:t>
            </a:r>
            <a:r>
              <a:rPr lang="zh-CN" altLang="en-US" sz="2000" dirty="0"/>
              <a:t>节点还可以监测 </a:t>
            </a:r>
            <a:r>
              <a:rPr lang="en-US" altLang="zh-CN" sz="2000" dirty="0"/>
              <a:t>Worker </a:t>
            </a:r>
            <a:r>
              <a:rPr lang="zh-CN" altLang="en-US" sz="2000" dirty="0"/>
              <a:t>节点当前的负载情况，从而实现负载均衡。</a:t>
            </a:r>
            <a:r>
              <a:rPr lang="en-US" altLang="zh-CN" sz="2000" dirty="0"/>
              <a:t>Master</a:t>
            </a:r>
            <a:r>
              <a:rPr lang="zh-CN" altLang="en-US" sz="2000" dirty="0"/>
              <a:t>选择负载较少的 </a:t>
            </a:r>
            <a:r>
              <a:rPr lang="en-US" altLang="zh-CN" sz="2000" dirty="0"/>
              <a:t>Worker </a:t>
            </a:r>
            <a:r>
              <a:rPr lang="zh-CN" altLang="en-US" sz="2000" dirty="0"/>
              <a:t>作为存储的节点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当一个新建或重启的 </a:t>
            </a:r>
            <a:r>
              <a:rPr lang="en-US" altLang="zh-CN" sz="2000" dirty="0"/>
              <a:t>Worker </a:t>
            </a:r>
            <a:r>
              <a:rPr lang="zh-CN" altLang="en-US" sz="2000" dirty="0"/>
              <a:t>启动时，</a:t>
            </a:r>
            <a:r>
              <a:rPr lang="en-US" altLang="zh-CN" sz="2000" dirty="0"/>
              <a:t>Master</a:t>
            </a:r>
            <a:r>
              <a:rPr lang="zh-CN" altLang="en-US" sz="2000" dirty="0"/>
              <a:t>将注册该节点，借助</a:t>
            </a:r>
            <a:r>
              <a:rPr lang="en-US" altLang="zh-CN" sz="2000" dirty="0"/>
              <a:t>Load Balance </a:t>
            </a:r>
            <a:r>
              <a:rPr lang="zh-CN" altLang="en-US" sz="2000" dirty="0"/>
              <a:t>机制，优先把新增的 </a:t>
            </a:r>
            <a:r>
              <a:rPr lang="en-US" altLang="zh-CN" sz="2000" dirty="0"/>
              <a:t>chunk </a:t>
            </a:r>
            <a:r>
              <a:rPr lang="zh-CN" altLang="en-US" sz="2000" dirty="0"/>
              <a:t>分配到新建的 </a:t>
            </a:r>
            <a:r>
              <a:rPr lang="en-US" altLang="zh-CN" sz="2000" dirty="0"/>
              <a:t>Worker </a:t>
            </a:r>
            <a:r>
              <a:rPr lang="zh-CN" altLang="en-US" sz="2000" dirty="0"/>
              <a:t>节点，实现 </a:t>
            </a:r>
            <a:r>
              <a:rPr lang="en-US" altLang="zh-CN" sz="2000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515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5139A1-8F8B-4FD3-89E3-69DD1ACD7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4D6F6B-6807-4480-9902-F7E8E9841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6E53E9-EDA9-49BA-807F-6CC8B11A0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Naïve gDocs – </a:t>
            </a:r>
            <a:r>
              <a:rPr lang="zh-CN" altLang="en-US" dirty="0"/>
              <a:t>演示视频：单用户</a:t>
            </a:r>
          </a:p>
        </p:txBody>
      </p:sp>
      <p:pic>
        <p:nvPicPr>
          <p:cNvPr id="5" name="single">
            <a:hlinkClick r:id="" action="ppaction://media"/>
            <a:extLst>
              <a:ext uri="{FF2B5EF4-FFF2-40B4-BE49-F238E27FC236}">
                <a16:creationId xmlns:a16="http://schemas.microsoft.com/office/drawing/2014/main" id="{30865C0D-D365-4A0B-851C-056916203D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7459" y="781287"/>
            <a:ext cx="6753739" cy="55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3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5139A1-8F8B-4FD3-89E3-69DD1ACD7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4D6F6B-6807-4480-9902-F7E8E9841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6E53E9-EDA9-49BA-807F-6CC8B11A0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Naïve gDocs – </a:t>
            </a:r>
            <a:r>
              <a:rPr lang="zh-CN" altLang="en-US" dirty="0"/>
              <a:t>演示视频：多用户</a:t>
            </a:r>
          </a:p>
        </p:txBody>
      </p:sp>
      <p:pic>
        <p:nvPicPr>
          <p:cNvPr id="6" name="multi">
            <a:hlinkClick r:id="" action="ppaction://media"/>
            <a:extLst>
              <a:ext uri="{FF2B5EF4-FFF2-40B4-BE49-F238E27FC236}">
                <a16:creationId xmlns:a16="http://schemas.microsoft.com/office/drawing/2014/main" id="{BAE75F51-6408-4E40-9153-AC0842B2D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290" y="780577"/>
            <a:ext cx="10059242" cy="56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4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5139A1-8F8B-4FD3-89E3-69DD1ACD7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4D6F6B-6807-4480-9902-F7E8E9841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6E53E9-EDA9-49BA-807F-6CC8B11A0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Naïve gDocs – </a:t>
            </a:r>
            <a:r>
              <a:rPr lang="zh-CN" altLang="en-US" dirty="0"/>
              <a:t>演示视频：插入图片</a:t>
            </a:r>
          </a:p>
        </p:txBody>
      </p:sp>
      <p:pic>
        <p:nvPicPr>
          <p:cNvPr id="5" name="picture">
            <a:hlinkClick r:id="" action="ppaction://media"/>
            <a:extLst>
              <a:ext uri="{FF2B5EF4-FFF2-40B4-BE49-F238E27FC236}">
                <a16:creationId xmlns:a16="http://schemas.microsoft.com/office/drawing/2014/main" id="{3C9486D6-2AC8-4B02-A699-ED12654B7C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3491" y="694969"/>
            <a:ext cx="6965018" cy="56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9C40-B3B6-4F70-A454-8F65F19EB4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333F3E-89D2-4A97-99E3-743B1FB7DB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4967CA-D846-441F-B98B-D30A65F531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Membership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0FE748-6DB8-47CA-AC0E-24B51A098C69}"/>
              </a:ext>
            </a:extLst>
          </p:cNvPr>
          <p:cNvSpPr txBox="1"/>
          <p:nvPr/>
        </p:nvSpPr>
        <p:spPr>
          <a:xfrm>
            <a:off x="1075351" y="1874728"/>
            <a:ext cx="88224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[Leader]   	518021910550 - </a:t>
            </a:r>
            <a:r>
              <a:rPr lang="zh-CN" altLang="en-US" sz="2800" dirty="0"/>
              <a:t>江玙璠</a:t>
            </a:r>
            <a:r>
              <a:rPr lang="en-US" altLang="zh-CN" sz="2800" dirty="0"/>
              <a:t>: 55%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[Member 1] 	518021910602 - </a:t>
            </a:r>
            <a:r>
              <a:rPr lang="zh-CN" altLang="en-US" sz="2800" dirty="0"/>
              <a:t>陈嘉轩</a:t>
            </a:r>
            <a:r>
              <a:rPr lang="en-US" altLang="zh-CN" sz="2800" dirty="0"/>
              <a:t>: 15%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[Member 2] 	518021911138 - </a:t>
            </a:r>
            <a:r>
              <a:rPr lang="zh-CN" altLang="en-US" sz="2800" dirty="0"/>
              <a:t>沈佳威</a:t>
            </a:r>
            <a:r>
              <a:rPr lang="en-US" altLang="zh-CN" sz="2800" dirty="0"/>
              <a:t>: 15%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[Member 3] 	518021911178 - </a:t>
            </a:r>
            <a:r>
              <a:rPr lang="zh-CN" altLang="en-US" sz="2800" dirty="0"/>
              <a:t>朱益成</a:t>
            </a:r>
            <a:r>
              <a:rPr lang="en-US" altLang="zh-CN" sz="2800" dirty="0"/>
              <a:t>: 15%</a:t>
            </a:r>
          </a:p>
        </p:txBody>
      </p:sp>
    </p:spTree>
    <p:extLst>
      <p:ext uri="{BB962C8B-B14F-4D97-AF65-F5344CB8AC3E}">
        <p14:creationId xmlns:p14="http://schemas.microsoft.com/office/powerpoint/2010/main" val="3993885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5139A1-8F8B-4FD3-89E3-69DD1ACD7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4D6F6B-6807-4480-9902-F7E8E9841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6E53E9-EDA9-49BA-807F-6CC8B11A0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架构概述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299349-F751-418D-909F-1F2DEC139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86" y="971716"/>
            <a:ext cx="6463347" cy="49145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F97DF1-22BF-493E-BABE-8805EDAC2861}"/>
              </a:ext>
            </a:extLst>
          </p:cNvPr>
          <p:cNvSpPr txBox="1"/>
          <p:nvPr/>
        </p:nvSpPr>
        <p:spPr>
          <a:xfrm>
            <a:off x="5140707" y="5977925"/>
            <a:ext cx="258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系统架构概览</a:t>
            </a:r>
          </a:p>
        </p:txBody>
      </p:sp>
    </p:spTree>
    <p:extLst>
      <p:ext uri="{BB962C8B-B14F-4D97-AF65-F5344CB8AC3E}">
        <p14:creationId xmlns:p14="http://schemas.microsoft.com/office/powerpoint/2010/main" val="11701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5139A1-8F8B-4FD3-89E3-69DD1ACD7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4D6F6B-6807-4480-9902-F7E8E9841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6E53E9-EDA9-49BA-807F-6CC8B11A0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Naïve gDocs – </a:t>
            </a:r>
            <a:r>
              <a:rPr lang="zh-CN" altLang="en-US" dirty="0"/>
              <a:t>基本页面布局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9697FD-F4D5-40A8-9DD1-9DF044C27AF8}"/>
              </a:ext>
            </a:extLst>
          </p:cNvPr>
          <p:cNvSpPr txBox="1"/>
          <p:nvPr/>
        </p:nvSpPr>
        <p:spPr>
          <a:xfrm>
            <a:off x="2642770" y="3228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8851D3-DEA4-438D-98B3-DB6B57D7A081}"/>
              </a:ext>
            </a:extLst>
          </p:cNvPr>
          <p:cNvSpPr txBox="1"/>
          <p:nvPr/>
        </p:nvSpPr>
        <p:spPr>
          <a:xfrm>
            <a:off x="8551977" y="32014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回收站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ABFA7E-5B15-4685-9C20-EEC1C024951D}"/>
              </a:ext>
            </a:extLst>
          </p:cNvPr>
          <p:cNvSpPr txBox="1"/>
          <p:nvPr/>
        </p:nvSpPr>
        <p:spPr>
          <a:xfrm>
            <a:off x="5657654" y="5838154"/>
            <a:ext cx="8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8729D3-2D6D-4021-ADCF-8503DFCE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51" y="860533"/>
            <a:ext cx="3250654" cy="2307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D7FCE7-6EAA-4A93-814F-4E5EF0C0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74" y="993367"/>
            <a:ext cx="4571962" cy="20017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6DAB89-38FA-4B6C-8E93-F23B7DF496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294" y="3407829"/>
            <a:ext cx="3533841" cy="23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6E53E9-EDA9-49BA-807F-6CC8B11A0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Naïve gDocs – </a:t>
            </a:r>
            <a:r>
              <a:rPr lang="zh-CN" altLang="en-US" dirty="0"/>
              <a:t>数据交互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67432E-D641-4813-A0A4-74D38A3CAD7E}"/>
              </a:ext>
            </a:extLst>
          </p:cNvPr>
          <p:cNvSpPr txBox="1"/>
          <p:nvPr/>
        </p:nvSpPr>
        <p:spPr>
          <a:xfrm>
            <a:off x="6096000" y="1386958"/>
            <a:ext cx="49887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前端的表格界面主要使用开源表格组件 </a:t>
            </a:r>
            <a:r>
              <a:rPr lang="en-US" altLang="zh-CN" sz="2400" dirty="0"/>
              <a:t>LuckySheet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LuckySheet </a:t>
            </a:r>
            <a:r>
              <a:rPr lang="zh-CN" altLang="en-US" sz="2400" dirty="0"/>
              <a:t>提供了数据加载与更新的接口，在 </a:t>
            </a:r>
            <a:r>
              <a:rPr lang="en-US" altLang="zh-CN" sz="2400" dirty="0"/>
              <a:t>HTTP Server </a:t>
            </a:r>
            <a:r>
              <a:rPr lang="zh-CN" altLang="en-US" sz="2400" dirty="0"/>
              <a:t>中实现相应请求处理函数，返回特定格式的表格数据，即可实现表格的编辑与存储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表格单元格中的数据以及图片数据以 </a:t>
            </a:r>
            <a:r>
              <a:rPr lang="en-US" altLang="zh-CN" sz="2400" dirty="0"/>
              <a:t>JSON </a:t>
            </a:r>
            <a:r>
              <a:rPr lang="zh-CN" altLang="en-US" sz="2400" dirty="0"/>
              <a:t>字符串的形式存储在文件系统中。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284BA3-E35F-4F74-B5FE-65445895C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0" y="832304"/>
            <a:ext cx="2721105" cy="21353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94EA64-E068-44B1-A788-A0B7FFB7C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0" y="2967700"/>
            <a:ext cx="4153978" cy="345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E997D2-8F86-439D-B852-1F3015C4DF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DD63DA-89BA-422E-A94B-F26488AB7E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1402CD-232B-46C7-9020-98A140385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Naïve gDocs – </a:t>
            </a:r>
            <a:r>
              <a:rPr lang="zh-CN" altLang="en-US" dirty="0"/>
              <a:t>协同编辑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745990-95BB-48D3-B2F7-30D5A1661121}"/>
              </a:ext>
            </a:extLst>
          </p:cNvPr>
          <p:cNvSpPr txBox="1"/>
          <p:nvPr/>
        </p:nvSpPr>
        <p:spPr>
          <a:xfrm>
            <a:off x="783962" y="904974"/>
            <a:ext cx="106240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基于 </a:t>
            </a:r>
            <a:r>
              <a:rPr lang="en-US" altLang="zh-CN" sz="2400" dirty="0"/>
              <a:t>WebSocket </a:t>
            </a:r>
            <a:r>
              <a:rPr lang="zh-CN" altLang="en-US" sz="2400" dirty="0"/>
              <a:t>协议实现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后端为每一个文件维护独立的 </a:t>
            </a:r>
            <a:r>
              <a:rPr lang="en-US" altLang="zh-CN" sz="2400" dirty="0"/>
              <a:t>ClientManager </a:t>
            </a:r>
            <a:r>
              <a:rPr lang="zh-CN" altLang="en-US" sz="2400" dirty="0"/>
              <a:t>结构，用于记录所有连接同一文件的 </a:t>
            </a:r>
            <a:r>
              <a:rPr lang="en-US" altLang="zh-CN" sz="2400" dirty="0"/>
              <a:t>WebSocket </a:t>
            </a:r>
            <a:r>
              <a:rPr lang="zh-CN" altLang="en-US" sz="2400" dirty="0"/>
              <a:t>连接，并进行相互的数据转发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当后端收到更新数据后，一方面修改文件系统中的文件，另一方面转发给其他用户，从而实现协同编辑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B3A62A-C7D4-4686-BED1-5CD5A02C4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51" y="3691199"/>
            <a:ext cx="7739113" cy="254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9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E2DD4C-BC1E-46D3-88FF-04A63BA96F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08BD69-9880-460C-A9E7-465E9A475A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122701-75E4-4ED5-97BF-094D1BBF23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Naïve gDocs – </a:t>
            </a:r>
            <a:r>
              <a:rPr lang="zh-CN" altLang="en-US" dirty="0"/>
              <a:t>回收站机制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11E137-D83B-434B-90D0-71B43F4B3E3C}"/>
              </a:ext>
            </a:extLst>
          </p:cNvPr>
          <p:cNvSpPr txBox="1"/>
          <p:nvPr/>
        </p:nvSpPr>
        <p:spPr>
          <a:xfrm>
            <a:off x="1075351" y="1647696"/>
            <a:ext cx="99429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DFS </a:t>
            </a:r>
            <a:r>
              <a:rPr lang="zh-CN" altLang="en-US" sz="2400" dirty="0">
                <a:latin typeface="+mn-ea"/>
              </a:rPr>
              <a:t>中维护名为 </a:t>
            </a:r>
            <a:r>
              <a:rPr lang="en-US" altLang="zh-CN" sz="2400" dirty="0">
                <a:latin typeface="+mn-ea"/>
              </a:rPr>
              <a:t>/RecycleBin </a:t>
            </a:r>
            <a:r>
              <a:rPr lang="zh-CN" altLang="en-US" sz="2400" dirty="0">
                <a:latin typeface="+mn-ea"/>
              </a:rPr>
              <a:t>文件，用于记录被暂时删除的文件名列表。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用户首次删除文件时，会将文件数据复制到 </a:t>
            </a:r>
            <a:r>
              <a:rPr lang="en-US" altLang="zh-CN" sz="2400" dirty="0">
                <a:latin typeface="+mn-ea"/>
              </a:rPr>
              <a:t>/copy </a:t>
            </a:r>
            <a:r>
              <a:rPr lang="zh-CN" altLang="en-US" sz="2400" dirty="0">
                <a:latin typeface="+mn-ea"/>
              </a:rPr>
              <a:t>文件夹下的同名文件中，并删除原文件，并记录到 </a:t>
            </a:r>
            <a:r>
              <a:rPr lang="en-US" altLang="zh-CN" sz="2400" dirty="0">
                <a:latin typeface="+mn-ea"/>
              </a:rPr>
              <a:t>/RecycleBin </a:t>
            </a:r>
            <a:r>
              <a:rPr lang="zh-CN" altLang="en-US" sz="2400" dirty="0">
                <a:latin typeface="+mn-ea"/>
              </a:rPr>
              <a:t>文件中。此时文件虽然无法访问但是并未彻底删除。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当用户在回收站页面中点击“删除”时，将文件从 </a:t>
            </a:r>
            <a:r>
              <a:rPr lang="en-US" altLang="zh-CN" sz="2400" dirty="0">
                <a:latin typeface="+mn-ea"/>
              </a:rPr>
              <a:t>/copy </a:t>
            </a:r>
            <a:r>
              <a:rPr lang="zh-CN" altLang="en-US" sz="2400" dirty="0">
                <a:latin typeface="+mn-ea"/>
              </a:rPr>
              <a:t>目录下删除，并从 </a:t>
            </a:r>
            <a:r>
              <a:rPr lang="en-US" altLang="zh-CN" sz="2400" dirty="0">
                <a:latin typeface="+mn-ea"/>
              </a:rPr>
              <a:t>/RecycleBin </a:t>
            </a:r>
            <a:r>
              <a:rPr lang="zh-CN" altLang="en-US" sz="2400" dirty="0">
                <a:latin typeface="+mn-ea"/>
              </a:rPr>
              <a:t>中删除，此时文件被彻底删除。点击“恢复”则会将 </a:t>
            </a:r>
            <a:r>
              <a:rPr lang="en-US" altLang="zh-CN" sz="2400" dirty="0">
                <a:latin typeface="+mn-ea"/>
              </a:rPr>
              <a:t>/copy </a:t>
            </a:r>
            <a:r>
              <a:rPr lang="zh-CN" altLang="en-US" sz="2400" dirty="0">
                <a:latin typeface="+mn-ea"/>
              </a:rPr>
              <a:t>中的文件内容复制到原来的路径下。</a:t>
            </a:r>
          </a:p>
        </p:txBody>
      </p:sp>
    </p:spTree>
    <p:extLst>
      <p:ext uri="{BB962C8B-B14F-4D97-AF65-F5344CB8AC3E}">
        <p14:creationId xmlns:p14="http://schemas.microsoft.com/office/powerpoint/2010/main" val="163770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2EC2D1-1485-42BA-AA5B-EAC934ED41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2DAE6E-F75F-48E7-A6AA-3605CC9D49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99C2EB-CD3B-4C44-B123-760AA6AE48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Naïve gDocs – Log &amp; Images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15ADDB-7791-4544-9A63-2DCED78EF564}"/>
              </a:ext>
            </a:extLst>
          </p:cNvPr>
          <p:cNvSpPr txBox="1"/>
          <p:nvPr/>
        </p:nvSpPr>
        <p:spPr>
          <a:xfrm>
            <a:off x="6410805" y="1064989"/>
            <a:ext cx="41513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Naïve gDocs </a:t>
            </a:r>
            <a:r>
              <a:rPr lang="zh-CN" altLang="en-US" sz="2400" dirty="0"/>
              <a:t>在写入文件时，会同时记录 </a:t>
            </a:r>
            <a:r>
              <a:rPr lang="en-US" altLang="zh-CN" sz="2400" dirty="0"/>
              <a:t>Log</a:t>
            </a:r>
            <a:r>
              <a:rPr lang="zh-CN" altLang="en-US" sz="2400" dirty="0"/>
              <a:t>，包括修改的时间，修改的位置与相关的用户信息。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Naïve gDocs </a:t>
            </a:r>
            <a:r>
              <a:rPr lang="zh-CN" altLang="en-US" sz="2400" dirty="0"/>
              <a:t>除了基本的文本类型外，还提供了图片类型内容的存储支持和多端共享。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DE1D1-0805-4262-B9B6-439317B6B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58" y="940127"/>
            <a:ext cx="3111233" cy="23504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7941FC-E1A9-4ADB-8199-1F26A3B93F85}"/>
              </a:ext>
            </a:extLst>
          </p:cNvPr>
          <p:cNvSpPr txBox="1"/>
          <p:nvPr/>
        </p:nvSpPr>
        <p:spPr>
          <a:xfrm>
            <a:off x="3270444" y="3280618"/>
            <a:ext cx="64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17B768-EC52-45B1-876A-E865DCED95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2" y="3620193"/>
            <a:ext cx="2885563" cy="24801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FAB68A2-BB51-40BC-8480-D6CDF2853FB1}"/>
              </a:ext>
            </a:extLst>
          </p:cNvPr>
          <p:cNvSpPr txBox="1"/>
          <p:nvPr/>
        </p:nvSpPr>
        <p:spPr>
          <a:xfrm>
            <a:off x="3064879" y="6100346"/>
            <a:ext cx="1632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插入图片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86639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5139A1-8F8B-4FD3-89E3-69DD1ACD7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4D6F6B-6807-4480-9902-F7E8E9841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6E53E9-EDA9-49BA-807F-6CC8B11A0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DFS - Master &amp; Worker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533D57-F85C-4EEA-B39B-D4DEE8E60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65" y="949057"/>
            <a:ext cx="5615676" cy="49598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E9D40E-61EE-42E7-A1C2-721635E30C77}"/>
              </a:ext>
            </a:extLst>
          </p:cNvPr>
          <p:cNvSpPr txBox="1"/>
          <p:nvPr/>
        </p:nvSpPr>
        <p:spPr>
          <a:xfrm>
            <a:off x="6367691" y="1172103"/>
            <a:ext cx="55052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节点分为</a:t>
            </a:r>
            <a:r>
              <a:rPr lang="en-US" altLang="zh-CN" sz="2000" dirty="0">
                <a:latin typeface="+mn-ea"/>
              </a:rPr>
              <a:t>Master </a:t>
            </a:r>
            <a:r>
              <a:rPr lang="zh-CN" altLang="en-US" sz="2000" dirty="0">
                <a:latin typeface="+mn-ea"/>
              </a:rPr>
              <a:t>节点和 </a:t>
            </a:r>
            <a:r>
              <a:rPr lang="en-US" altLang="zh-CN" sz="2000" dirty="0">
                <a:latin typeface="+mn-ea"/>
              </a:rPr>
              <a:t>Worker </a:t>
            </a:r>
            <a:r>
              <a:rPr lang="zh-CN" altLang="en-US" sz="2000" dirty="0">
                <a:latin typeface="+mn-ea"/>
              </a:rPr>
              <a:t>节点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Master </a:t>
            </a:r>
            <a:r>
              <a:rPr lang="zh-CN" altLang="en-US" sz="2000" dirty="0">
                <a:latin typeface="+mn-ea"/>
              </a:rPr>
              <a:t>使用 </a:t>
            </a:r>
            <a:r>
              <a:rPr lang="en-US" altLang="zh-CN" sz="2000" b="1" dirty="0">
                <a:latin typeface="+mn-ea"/>
              </a:rPr>
              <a:t>Zookeeper </a:t>
            </a:r>
            <a:r>
              <a:rPr lang="zh-CN" altLang="en-US" sz="2000" dirty="0">
                <a:latin typeface="+mn-ea"/>
              </a:rPr>
              <a:t>来存储管理</a:t>
            </a:r>
            <a:r>
              <a:rPr lang="zh-CN" altLang="en-US" sz="2000" b="1" dirty="0">
                <a:latin typeface="+mn-ea"/>
              </a:rPr>
              <a:t>元数据，</a:t>
            </a:r>
            <a:r>
              <a:rPr lang="zh-CN" altLang="en-US" sz="2000" dirty="0">
                <a:latin typeface="+mn-ea"/>
              </a:rPr>
              <a:t>多个 </a:t>
            </a:r>
            <a:r>
              <a:rPr lang="en-US" altLang="zh-CN" sz="2000" dirty="0">
                <a:latin typeface="+mn-ea"/>
              </a:rPr>
              <a:t>Master </a:t>
            </a:r>
            <a:r>
              <a:rPr lang="zh-CN" altLang="en-US" sz="2000" dirty="0">
                <a:latin typeface="+mn-ea"/>
              </a:rPr>
              <a:t>节点连接在同一 </a:t>
            </a:r>
            <a:r>
              <a:rPr lang="en-US" altLang="zh-CN" sz="2000" dirty="0">
                <a:latin typeface="+mn-ea"/>
              </a:rPr>
              <a:t>Zookeeper </a:t>
            </a:r>
            <a:r>
              <a:rPr lang="zh-CN" altLang="en-US" sz="2000" dirty="0">
                <a:latin typeface="+mn-ea"/>
              </a:rPr>
              <a:t>集群，提</a:t>
            </a:r>
            <a:r>
              <a:rPr lang="zh-CN" altLang="en-US" sz="2000" b="1" dirty="0">
                <a:latin typeface="+mn-ea"/>
              </a:rPr>
              <a:t>高可用性</a:t>
            </a:r>
            <a:r>
              <a:rPr lang="zh-CN" altLang="en-US" sz="2000" dirty="0">
                <a:latin typeface="+mn-ea"/>
              </a:rPr>
              <a:t>，避免单点故障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Worker </a:t>
            </a:r>
            <a:r>
              <a:rPr lang="zh-CN" altLang="en-US" sz="2000" dirty="0">
                <a:latin typeface="+mn-ea"/>
              </a:rPr>
              <a:t>节点负责文件</a:t>
            </a:r>
            <a:r>
              <a:rPr lang="zh-CN" altLang="en-US" sz="2000" b="1" dirty="0">
                <a:latin typeface="+mn-ea"/>
              </a:rPr>
              <a:t>实际内容</a:t>
            </a:r>
            <a:r>
              <a:rPr lang="zh-CN" altLang="en-US" sz="2000" dirty="0">
                <a:latin typeface="+mn-ea"/>
              </a:rPr>
              <a:t>的存储，每一个 </a:t>
            </a:r>
            <a:r>
              <a:rPr lang="en-US" altLang="zh-CN" sz="2000" dirty="0">
                <a:latin typeface="+mn-ea"/>
              </a:rPr>
              <a:t>chunk</a:t>
            </a:r>
            <a:r>
              <a:rPr lang="zh-CN" altLang="en-US" sz="2000" dirty="0">
                <a:latin typeface="+mn-ea"/>
              </a:rPr>
              <a:t>，由多个 </a:t>
            </a:r>
            <a:r>
              <a:rPr lang="en-US" altLang="zh-CN" sz="2000" dirty="0">
                <a:latin typeface="+mn-ea"/>
              </a:rPr>
              <a:t>Worker </a:t>
            </a:r>
            <a:r>
              <a:rPr lang="zh-CN" altLang="en-US" sz="2000" dirty="0">
                <a:latin typeface="+mn-ea"/>
              </a:rPr>
              <a:t>节点负责保存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Worker </a:t>
            </a:r>
            <a:r>
              <a:rPr lang="zh-CN" altLang="en-US" sz="2000" dirty="0">
                <a:latin typeface="+mn-ea"/>
              </a:rPr>
              <a:t>节点还会记录文件操作的日志（</a:t>
            </a:r>
            <a:r>
              <a:rPr lang="en-US" altLang="zh-CN" sz="2000" b="1" dirty="0">
                <a:latin typeface="+mn-ea"/>
              </a:rPr>
              <a:t>Log</a:t>
            </a:r>
            <a:r>
              <a:rPr lang="zh-CN" altLang="en-US" sz="2000" dirty="0">
                <a:latin typeface="+mn-ea"/>
              </a:rPr>
              <a:t>）并定期进行检查点（</a:t>
            </a:r>
            <a:r>
              <a:rPr lang="en-US" altLang="zh-CN" sz="2000" b="1" dirty="0">
                <a:latin typeface="+mn-ea"/>
              </a:rPr>
              <a:t>Checkpoint</a:t>
            </a:r>
            <a:r>
              <a:rPr lang="zh-CN" altLang="en-US" sz="2000" dirty="0">
                <a:latin typeface="+mn-ea"/>
              </a:rPr>
              <a:t>），当一个 </a:t>
            </a:r>
            <a:r>
              <a:rPr lang="en-US" altLang="zh-CN" sz="2000" dirty="0">
                <a:latin typeface="+mn-ea"/>
              </a:rPr>
              <a:t>Worker </a:t>
            </a:r>
            <a:r>
              <a:rPr lang="zh-CN" altLang="en-US" sz="2000" dirty="0">
                <a:latin typeface="+mn-ea"/>
              </a:rPr>
              <a:t>节点重启时，会根据日志和检查点的信息恢复文件的元数据并完成未完成的操作，提供了</a:t>
            </a:r>
            <a:r>
              <a:rPr lang="zh-CN" altLang="en-US" sz="2000" b="1" dirty="0">
                <a:latin typeface="+mn-ea"/>
              </a:rPr>
              <a:t>崩溃恢复</a:t>
            </a:r>
            <a:r>
              <a:rPr lang="zh-CN" altLang="en-US" sz="2000" dirty="0">
                <a:latin typeface="+mn-ea"/>
              </a:rPr>
              <a:t>机制。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5DB0A0-168C-4CF9-AAAB-DB601DD2D492}"/>
              </a:ext>
            </a:extLst>
          </p:cNvPr>
          <p:cNvSpPr txBox="1"/>
          <p:nvPr/>
        </p:nvSpPr>
        <p:spPr>
          <a:xfrm>
            <a:off x="2394728" y="5973636"/>
            <a:ext cx="233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Write </a:t>
            </a:r>
            <a:r>
              <a:rPr lang="zh-CN" altLang="en-US" dirty="0">
                <a:latin typeface="+mn-ea"/>
              </a:rPr>
              <a:t>执行情况</a:t>
            </a:r>
          </a:p>
        </p:txBody>
      </p:sp>
    </p:spTree>
    <p:extLst>
      <p:ext uri="{BB962C8B-B14F-4D97-AF65-F5344CB8AC3E}">
        <p14:creationId xmlns:p14="http://schemas.microsoft.com/office/powerpoint/2010/main" val="412457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5139A1-8F8B-4FD3-89E3-69DD1ACD7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4D6F6B-6807-4480-9902-F7E8E9841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6E53E9-EDA9-49BA-807F-6CC8B11A0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DFS - Chunk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BD365F-B8BB-41E7-B81B-96BF04E0B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76" y="1538287"/>
            <a:ext cx="6496050" cy="37814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61316D-A2BD-41E7-9BA0-7F89167A7A3D}"/>
              </a:ext>
            </a:extLst>
          </p:cNvPr>
          <p:cNvSpPr txBox="1"/>
          <p:nvPr/>
        </p:nvSpPr>
        <p:spPr>
          <a:xfrm>
            <a:off x="7509870" y="1509197"/>
            <a:ext cx="37895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文件被划分成大小固定的</a:t>
            </a:r>
            <a:r>
              <a:rPr lang="en-US" altLang="zh-CN" sz="2000" dirty="0"/>
              <a:t> chunk</a:t>
            </a:r>
            <a:r>
              <a:rPr lang="zh-CN" altLang="en-US" sz="2000" dirty="0"/>
              <a:t>，读写操作根据偏移量和长度信息可以对应到不同的 </a:t>
            </a:r>
            <a:r>
              <a:rPr lang="en-US" altLang="zh-CN" sz="2000" dirty="0"/>
              <a:t>chunk </a:t>
            </a:r>
            <a:r>
              <a:rPr lang="zh-CN" altLang="en-US" sz="2000" dirty="0"/>
              <a:t>上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每一个 </a:t>
            </a:r>
            <a:r>
              <a:rPr lang="en-US" altLang="zh-CN" sz="2000" dirty="0"/>
              <a:t>chunk </a:t>
            </a:r>
            <a:r>
              <a:rPr lang="zh-CN" altLang="en-US" sz="2000" dirty="0"/>
              <a:t>都以多备份的形式存储在多个 </a:t>
            </a:r>
            <a:r>
              <a:rPr lang="en-US" altLang="zh-CN" sz="2000" dirty="0"/>
              <a:t>Worker </a:t>
            </a:r>
            <a:r>
              <a:rPr lang="zh-CN" altLang="en-US" sz="2000" dirty="0"/>
              <a:t>节点，以提供高可用性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写操作需要写到 </a:t>
            </a:r>
            <a:r>
              <a:rPr lang="en-US" altLang="zh-CN" sz="2000" dirty="0"/>
              <a:t>chunk </a:t>
            </a:r>
            <a:r>
              <a:rPr lang="zh-CN" altLang="en-US" sz="2000" dirty="0"/>
              <a:t>对应的每一个 </a:t>
            </a:r>
            <a:r>
              <a:rPr lang="en-US" altLang="zh-CN" sz="2000" dirty="0"/>
              <a:t>Worker</a:t>
            </a:r>
            <a:r>
              <a:rPr lang="zh-CN" altLang="en-US" sz="2000" dirty="0"/>
              <a:t>；而读操作只需要选择一个即可（实际场景中通常是最近的节点）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801CCE-BCF7-477B-B461-21CE9DFDEDC0}"/>
              </a:ext>
            </a:extLst>
          </p:cNvPr>
          <p:cNvSpPr txBox="1"/>
          <p:nvPr/>
        </p:nvSpPr>
        <p:spPr>
          <a:xfrm>
            <a:off x="2686639" y="5616581"/>
            <a:ext cx="2545237" cy="380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 </a:t>
            </a:r>
            <a:r>
              <a:rPr lang="zh-CN" altLang="en-US" dirty="0"/>
              <a:t>的划分和分布</a:t>
            </a:r>
          </a:p>
        </p:txBody>
      </p:sp>
    </p:spTree>
    <p:extLst>
      <p:ext uri="{BB962C8B-B14F-4D97-AF65-F5344CB8AC3E}">
        <p14:creationId xmlns:p14="http://schemas.microsoft.com/office/powerpoint/2010/main" val="174082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955</Words>
  <Application>Microsoft Office PowerPoint</Application>
  <PresentationFormat>宽屏</PresentationFormat>
  <Paragraphs>92</Paragraphs>
  <Slides>18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微软雅黑</vt:lpstr>
      <vt:lpstr>Arial</vt:lpstr>
      <vt:lpstr>Office 主题​​</vt:lpstr>
      <vt:lpstr>Naïve gDocs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江 玙璠</cp:lastModifiedBy>
  <cp:revision>171</cp:revision>
  <dcterms:created xsi:type="dcterms:W3CDTF">2019-01-23T14:14:00Z</dcterms:created>
  <dcterms:modified xsi:type="dcterms:W3CDTF">2021-07-18T13:11:12Z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  <property fmtid="{D5CDD505-2E9C-101B-9397-08002B2CF9AE}" pid="3" name="ICV">
    <vt:lpwstr>ACF63DDA050C49C8BC3EC557B48C0953</vt:lpwstr>
  </property>
</Properties>
</file>